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notesMasterIdLst>
    <p:notesMasterId r:id="rId12"/>
  </p:notesMasterIdLst>
  <p:handoutMasterIdLst>
    <p:handoutMasterId r:id="rId13"/>
  </p:handoutMasterIdLst>
  <p:sldIdLst>
    <p:sldId id="258" r:id="rId2"/>
    <p:sldId id="259" r:id="rId3"/>
    <p:sldId id="256" r:id="rId4"/>
    <p:sldId id="257" r:id="rId5"/>
    <p:sldId id="261" r:id="rId6"/>
    <p:sldId id="260" r:id="rId7"/>
    <p:sldId id="264" r:id="rId8"/>
    <p:sldId id="265" r:id="rId9"/>
    <p:sldId id="263"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FAB5A50-C993-417E-9C2F-5EF64CE7220E}" type="datetimeFigureOut">
              <a:rPr lang="en-US" smtClean="0"/>
              <a:pPr/>
              <a:t>1/29/2012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9D8563-2B38-4075-88B3-CC450762E77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A69326-F463-4D0E-A5A8-D212A0B1889D}" type="datetimeFigureOut">
              <a:rPr lang="en-US" smtClean="0"/>
              <a:pPr/>
              <a:t>1/29/2012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F18D5-4D13-468C-A2C8-FDFC7DBE579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Introduce</a:t>
            </a:r>
            <a:r>
              <a:rPr lang="en-US" baseline="0" dirty="0" smtClean="0"/>
              <a:t> students to the course.</a:t>
            </a:r>
            <a:endParaRPr lang="en-US" dirty="0"/>
          </a:p>
        </p:txBody>
      </p:sp>
      <p:sp>
        <p:nvSpPr>
          <p:cNvPr id="4" name="Slide Number Placeholder 3"/>
          <p:cNvSpPr>
            <a:spLocks noGrp="1"/>
          </p:cNvSpPr>
          <p:nvPr>
            <p:ph type="sldNum" sz="quarter" idx="10"/>
          </p:nvPr>
        </p:nvSpPr>
        <p:spPr/>
        <p:txBody>
          <a:bodyPr/>
          <a:lstStyle/>
          <a:p>
            <a:fld id="{9E1F18D5-4D13-468C-A2C8-FDFC7DBE579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Recap</a:t>
            </a:r>
            <a:r>
              <a:rPr lang="en-US" baseline="0" dirty="0" smtClean="0"/>
              <a:t> of today’s lesson.</a:t>
            </a:r>
          </a:p>
          <a:p>
            <a:r>
              <a:rPr lang="en-US" baseline="0" dirty="0" smtClean="0"/>
              <a:t>Briefly discuss next lesson which is Habit 1: Be Proactive.</a:t>
            </a:r>
            <a:endParaRPr lang="en-US" dirty="0"/>
          </a:p>
        </p:txBody>
      </p:sp>
      <p:sp>
        <p:nvSpPr>
          <p:cNvPr id="4" name="Slide Number Placeholder 3"/>
          <p:cNvSpPr>
            <a:spLocks noGrp="1"/>
          </p:cNvSpPr>
          <p:nvPr>
            <p:ph type="sldNum" sz="quarter" idx="10"/>
          </p:nvPr>
        </p:nvSpPr>
        <p:spPr/>
        <p:txBody>
          <a:bodyPr/>
          <a:lstStyle/>
          <a:p>
            <a:fld id="{9E1F18D5-4D13-468C-A2C8-FDFC7DBE5792}"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a:t>
            </a:r>
            <a:r>
              <a:rPr lang="en-US" baseline="0" dirty="0" smtClean="0"/>
              <a:t> expectations of the students in this course:</a:t>
            </a:r>
          </a:p>
          <a:p>
            <a:r>
              <a:rPr lang="en-US" baseline="0" dirty="0" smtClean="0"/>
              <a:t>becoming self-aware of actions, behaviors in order to become leaders</a:t>
            </a:r>
          </a:p>
          <a:p>
            <a:r>
              <a:rPr lang="en-US" baseline="0" dirty="0" smtClean="0"/>
              <a:t>leaders aid others whenever possible, however, leadership starts within us</a:t>
            </a:r>
            <a:endParaRPr lang="en-US" dirty="0"/>
          </a:p>
        </p:txBody>
      </p:sp>
      <p:sp>
        <p:nvSpPr>
          <p:cNvPr id="4" name="Slide Number Placeholder 3"/>
          <p:cNvSpPr>
            <a:spLocks noGrp="1"/>
          </p:cNvSpPr>
          <p:nvPr>
            <p:ph type="sldNum" sz="quarter" idx="10"/>
          </p:nvPr>
        </p:nvSpPr>
        <p:spPr/>
        <p:txBody>
          <a:bodyPr/>
          <a:lstStyle/>
          <a:p>
            <a:fld id="{9E1F18D5-4D13-468C-A2C8-FDFC7DBE579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Distribute riddle handout to class. Read the riddle aloud while they </a:t>
            </a:r>
            <a:r>
              <a:rPr lang="en-US" baseline="0" dirty="0" smtClean="0"/>
              <a:t>read </a:t>
            </a:r>
            <a:r>
              <a:rPr lang="en-US" baseline="0" dirty="0" smtClean="0"/>
              <a:t>silently. Give the students </a:t>
            </a:r>
            <a:r>
              <a:rPr lang="en-US" baseline="0" dirty="0" smtClean="0"/>
              <a:t>7-10 </a:t>
            </a:r>
            <a:r>
              <a:rPr lang="en-US" baseline="0" dirty="0" smtClean="0"/>
              <a:t>minutes to solve the riddle. </a:t>
            </a:r>
            <a:endParaRPr lang="en-US" dirty="0"/>
          </a:p>
        </p:txBody>
      </p:sp>
      <p:sp>
        <p:nvSpPr>
          <p:cNvPr id="4" name="Slide Number Placeholder 3"/>
          <p:cNvSpPr>
            <a:spLocks noGrp="1"/>
          </p:cNvSpPr>
          <p:nvPr>
            <p:ph type="sldNum" sz="quarter" idx="10"/>
          </p:nvPr>
        </p:nvSpPr>
        <p:spPr/>
        <p:txBody>
          <a:bodyPr/>
          <a:lstStyle/>
          <a:p>
            <a:fld id="{9E1F18D5-4D13-468C-A2C8-FDFC7DBE579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a:t>
            </a:r>
            <a:r>
              <a:rPr lang="en-US" baseline="0" dirty="0" smtClean="0"/>
              <a:t>k students to share their answers. If no one volunteers to share their answer or gives the correct answer, the teacher will break up each section of the riddle and attempt to solve it as a whole group. Teacher will solicit answers from the students and proceed to reveal the answer to the riddle.</a:t>
            </a:r>
            <a:endParaRPr lang="en-US" dirty="0"/>
          </a:p>
        </p:txBody>
      </p:sp>
      <p:sp>
        <p:nvSpPr>
          <p:cNvPr id="4" name="Slide Number Placeholder 3"/>
          <p:cNvSpPr>
            <a:spLocks noGrp="1"/>
          </p:cNvSpPr>
          <p:nvPr>
            <p:ph type="sldNum" sz="quarter" idx="10"/>
          </p:nvPr>
        </p:nvSpPr>
        <p:spPr/>
        <p:txBody>
          <a:bodyPr/>
          <a:lstStyle/>
          <a:p>
            <a:fld id="{9E1F18D5-4D13-468C-A2C8-FDFC7DBE579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Introduce</a:t>
            </a:r>
            <a:r>
              <a:rPr lang="en-US" baseline="0" dirty="0" smtClean="0"/>
              <a:t> the book and explain that it will help us on our journey of discovering who we are and how we interact with others</a:t>
            </a:r>
            <a:r>
              <a:rPr lang="en-US" baseline="0" dirty="0" smtClean="0"/>
              <a:t>.</a:t>
            </a:r>
          </a:p>
        </p:txBody>
      </p:sp>
      <p:sp>
        <p:nvSpPr>
          <p:cNvPr id="4" name="Slide Number Placeholder 3"/>
          <p:cNvSpPr>
            <a:spLocks noGrp="1"/>
          </p:cNvSpPr>
          <p:nvPr>
            <p:ph type="sldNum" sz="quarter" idx="10"/>
          </p:nvPr>
        </p:nvSpPr>
        <p:spPr/>
        <p:txBody>
          <a:bodyPr/>
          <a:lstStyle/>
          <a:p>
            <a:fld id="{9E1F18D5-4D13-468C-A2C8-FDFC7DBE579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Show </a:t>
            </a:r>
            <a:r>
              <a:rPr lang="en-US" dirty="0" smtClean="0"/>
              <a:t>clip</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Pass out Kindles, paperback versions of 7 Habits, and 7 Habits workbook.</a:t>
            </a:r>
            <a:endParaRPr lang="en-US" dirty="0" smtClean="0"/>
          </a:p>
          <a:p>
            <a:r>
              <a:rPr lang="en-US" dirty="0" smtClean="0"/>
              <a:t>Read </a:t>
            </a:r>
            <a:r>
              <a:rPr lang="en-US" dirty="0" smtClean="0"/>
              <a:t>pages 3-10 of 7 Habits</a:t>
            </a:r>
            <a:endParaRPr lang="en-US" dirty="0"/>
          </a:p>
        </p:txBody>
      </p:sp>
      <p:sp>
        <p:nvSpPr>
          <p:cNvPr id="4" name="Slide Number Placeholder 3"/>
          <p:cNvSpPr>
            <a:spLocks noGrp="1"/>
          </p:cNvSpPr>
          <p:nvPr>
            <p:ph type="sldNum" sz="quarter" idx="10"/>
          </p:nvPr>
        </p:nvSpPr>
        <p:spPr/>
        <p:txBody>
          <a:bodyPr/>
          <a:lstStyle/>
          <a:p>
            <a:fld id="{9E1F18D5-4D13-468C-A2C8-FDFC7DBE579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US" b="0" dirty="0" smtClean="0"/>
              <a:t>Be proactive (take action and be responsible)</a:t>
            </a:r>
          </a:p>
          <a:p>
            <a:pPr rtl="0"/>
            <a:r>
              <a:rPr lang="en-US" b="0" dirty="0" smtClean="0"/>
              <a:t>Begin with an end in mind (consciously plan out and visualize your actions)</a:t>
            </a:r>
          </a:p>
          <a:p>
            <a:pPr rtl="0"/>
            <a:r>
              <a:rPr lang="en-US" b="0" dirty="0" smtClean="0"/>
              <a:t>First things first (set priorities and carry them out)</a:t>
            </a:r>
          </a:p>
          <a:p>
            <a:pPr rtl="0"/>
            <a:r>
              <a:rPr lang="en-US" b="0" dirty="0" smtClean="0"/>
              <a:t>Think win-win (in negotiation, seek solutions that help both yourself and the other person)</a:t>
            </a:r>
          </a:p>
          <a:p>
            <a:pPr rtl="0"/>
            <a:r>
              <a:rPr lang="en-US" b="0" dirty="0" smtClean="0"/>
              <a:t>Seek first to understand, then be understood (in communication, listen actively before you talk)</a:t>
            </a:r>
          </a:p>
          <a:p>
            <a:pPr rtl="0"/>
            <a:r>
              <a:rPr lang="en-US" b="0" dirty="0" smtClean="0"/>
              <a:t>Synergize (in work, open yourself to others to work effectively in teams)</a:t>
            </a:r>
          </a:p>
          <a:p>
            <a:pPr rtl="0"/>
            <a:r>
              <a:rPr lang="en-US" b="0" dirty="0" smtClean="0"/>
              <a:t>Sharpen the Saw (relax, rejuvenate, and revitalize yourself)</a:t>
            </a:r>
            <a:endParaRPr lang="en-US" sz="1200" b="0" dirty="0" smtClean="0"/>
          </a:p>
          <a:p>
            <a:r>
              <a:rPr lang="en-US" sz="1200" b="0" dirty="0" smtClean="0"/>
              <a:t>Taken from</a:t>
            </a:r>
            <a:r>
              <a:rPr lang="en-US" sz="1200" b="0" baseline="0" dirty="0" smtClean="0"/>
              <a:t> </a:t>
            </a:r>
            <a:r>
              <a:rPr lang="en-US" sz="1200" b="0" baseline="0" dirty="0" err="1" smtClean="0"/>
              <a:t>Wikibooks</a:t>
            </a:r>
            <a:endParaRPr lang="en-US" sz="1200" b="0" baseline="0" dirty="0" smtClean="0"/>
          </a:p>
          <a:p>
            <a:endParaRPr lang="en-US" sz="1200"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Read pages 3-10 of 7 Habits</a:t>
            </a:r>
          </a:p>
          <a:p>
            <a:endParaRPr lang="en-US" sz="1200" b="0" dirty="0"/>
          </a:p>
        </p:txBody>
      </p:sp>
      <p:sp>
        <p:nvSpPr>
          <p:cNvPr id="4" name="Slide Number Placeholder 3"/>
          <p:cNvSpPr>
            <a:spLocks noGrp="1"/>
          </p:cNvSpPr>
          <p:nvPr>
            <p:ph type="sldNum" sz="quarter" idx="10"/>
          </p:nvPr>
        </p:nvSpPr>
        <p:spPr/>
        <p:txBody>
          <a:bodyPr/>
          <a:lstStyle/>
          <a:p>
            <a:fld id="{9E1F18D5-4D13-468C-A2C8-FDFC7DBE579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students list</a:t>
            </a:r>
            <a:r>
              <a:rPr lang="en-US" baseline="0" dirty="0" smtClean="0"/>
              <a:t> good habits they have and have them do a “think, </a:t>
            </a:r>
            <a:r>
              <a:rPr lang="en-US" baseline="0" dirty="0" smtClean="0"/>
              <a:t>write, pair</a:t>
            </a:r>
            <a:r>
              <a:rPr lang="en-US" baseline="0" dirty="0" smtClean="0"/>
              <a:t>, share” about them. Next, have students identify their bad habits. Teacher will ask for volunteers to share their response.</a:t>
            </a:r>
            <a:endParaRPr lang="en-US" dirty="0"/>
          </a:p>
        </p:txBody>
      </p:sp>
      <p:sp>
        <p:nvSpPr>
          <p:cNvPr id="4" name="Slide Number Placeholder 3"/>
          <p:cNvSpPr>
            <a:spLocks noGrp="1"/>
          </p:cNvSpPr>
          <p:nvPr>
            <p:ph type="sldNum" sz="quarter" idx="10"/>
          </p:nvPr>
        </p:nvSpPr>
        <p:spPr/>
        <p:txBody>
          <a:bodyPr/>
          <a:lstStyle/>
          <a:p>
            <a:fld id="{9E1F18D5-4D13-468C-A2C8-FDFC7DBE579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 pgs</a:t>
            </a:r>
            <a:r>
              <a:rPr lang="en-US" baseline="0" dirty="0" smtClean="0"/>
              <a:t> 11-28</a:t>
            </a:r>
          </a:p>
          <a:p>
            <a:endParaRPr lang="en-US" baseline="0" dirty="0" smtClean="0"/>
          </a:p>
          <a:p>
            <a:r>
              <a:rPr lang="en-US" baseline="0" dirty="0" smtClean="0"/>
              <a:t>Answer questions above in notebook or engage in a class discussion.</a:t>
            </a:r>
            <a:endParaRPr lang="en-US" dirty="0"/>
          </a:p>
        </p:txBody>
      </p:sp>
      <p:sp>
        <p:nvSpPr>
          <p:cNvPr id="4" name="Slide Number Placeholder 3"/>
          <p:cNvSpPr>
            <a:spLocks noGrp="1"/>
          </p:cNvSpPr>
          <p:nvPr>
            <p:ph type="sldNum" sz="quarter" idx="10"/>
          </p:nvPr>
        </p:nvSpPr>
        <p:spPr/>
        <p:txBody>
          <a:bodyPr/>
          <a:lstStyle/>
          <a:p>
            <a:fld id="{9E1F18D5-4D13-468C-A2C8-FDFC7DBE579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F1C638D-C3BE-492E-9056-56D9EE24B55E}" type="datetimeFigureOut">
              <a:rPr lang="en-US" smtClean="0"/>
              <a:pPr/>
              <a:t>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02F34-ABA6-4DAC-BBFF-DC660250732D}"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1C638D-C3BE-492E-9056-56D9EE24B55E}" type="datetimeFigureOut">
              <a:rPr lang="en-US" smtClean="0"/>
              <a:pPr/>
              <a:t>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02F34-ABA6-4DAC-BBFF-DC66025073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1C638D-C3BE-492E-9056-56D9EE24B55E}" type="datetimeFigureOut">
              <a:rPr lang="en-US" smtClean="0"/>
              <a:pPr/>
              <a:t>1/29/2012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2D302F34-ABA6-4DAC-BBFF-DC66025073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1C638D-C3BE-492E-9056-56D9EE24B55E}" type="datetimeFigureOut">
              <a:rPr lang="en-US" smtClean="0"/>
              <a:pPr/>
              <a:t>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02F34-ABA6-4DAC-BBFF-DC660250732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F1C638D-C3BE-492E-9056-56D9EE24B55E}" type="datetimeFigureOut">
              <a:rPr lang="en-US" smtClean="0"/>
              <a:pPr/>
              <a:t>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02F34-ABA6-4DAC-BBFF-DC660250732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1C638D-C3BE-492E-9056-56D9EE24B55E}" type="datetimeFigureOut">
              <a:rPr lang="en-US" smtClean="0"/>
              <a:pPr/>
              <a:t>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02F34-ABA6-4DAC-BBFF-DC660250732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F1C638D-C3BE-492E-9056-56D9EE24B55E}" type="datetimeFigureOut">
              <a:rPr lang="en-US" smtClean="0"/>
              <a:pPr/>
              <a:t>1/29/2012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302F34-ABA6-4DAC-BBFF-DC660250732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F1C638D-C3BE-492E-9056-56D9EE24B55E}" type="datetimeFigureOut">
              <a:rPr lang="en-US" smtClean="0"/>
              <a:pPr/>
              <a:t>1/29/2012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302F34-ABA6-4DAC-BBFF-DC660250732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1C638D-C3BE-492E-9056-56D9EE24B55E}" type="datetimeFigureOut">
              <a:rPr lang="en-US" smtClean="0"/>
              <a:pPr/>
              <a:t>1/29/2012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302F34-ABA6-4DAC-BBFF-DC66025073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F1C638D-C3BE-492E-9056-56D9EE24B55E}" type="datetimeFigureOut">
              <a:rPr lang="en-US" smtClean="0"/>
              <a:pPr/>
              <a:t>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02F34-ABA6-4DAC-BBFF-DC660250732D}"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F1C638D-C3BE-492E-9056-56D9EE24B55E}" type="datetimeFigureOut">
              <a:rPr lang="en-US" smtClean="0"/>
              <a:pPr/>
              <a:t>1/29/2012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2D302F34-ABA6-4DAC-BBFF-DC660250732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F1C638D-C3BE-492E-9056-56D9EE24B55E}" type="datetimeFigureOut">
              <a:rPr lang="en-US" smtClean="0"/>
              <a:pPr/>
              <a:t>1/29/2012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2D302F34-ABA6-4DAC-BBFF-DC660250732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www.seancovey.com/books_7habits_introvid.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smtClean="0">
                <a:latin typeface="Comic Sans MS" pitchFamily="66" charset="0"/>
              </a:rPr>
              <a:t>Welcome to 4</a:t>
            </a:r>
            <a:r>
              <a:rPr lang="en-US" baseline="30000" dirty="0" smtClean="0">
                <a:latin typeface="Comic Sans MS" pitchFamily="66" charset="0"/>
              </a:rPr>
              <a:t>th</a:t>
            </a:r>
            <a:r>
              <a:rPr lang="en-US" dirty="0" smtClean="0">
                <a:latin typeface="Comic Sans MS" pitchFamily="66" charset="0"/>
              </a:rPr>
              <a:t> period Leadership Elective	</a:t>
            </a:r>
            <a:endParaRPr lang="en-US" dirty="0">
              <a:latin typeface="Comic Sans MS" pitchFamily="66" charset="0"/>
            </a:endParaRPr>
          </a:p>
        </p:txBody>
      </p:sp>
      <p:sp>
        <p:nvSpPr>
          <p:cNvPr id="5" name="Subtitle 4"/>
          <p:cNvSpPr>
            <a:spLocks noGrp="1"/>
          </p:cNvSpPr>
          <p:nvPr>
            <p:ph type="subTitle" idx="1"/>
          </p:nvPr>
        </p:nvSpPr>
        <p:spPr/>
        <p:txBody>
          <a:bodyPr>
            <a:normAutofit/>
          </a:bodyPr>
          <a:lstStyle/>
          <a:p>
            <a:r>
              <a:rPr lang="en-US" dirty="0" smtClean="0">
                <a:latin typeface="Comic Sans MS" pitchFamily="66" charset="0"/>
              </a:rPr>
              <a:t>Ms. Cornick</a:t>
            </a:r>
          </a:p>
          <a:p>
            <a:r>
              <a:rPr lang="en-US" dirty="0" smtClean="0">
                <a:latin typeface="Comic Sans MS" pitchFamily="66" charset="0"/>
              </a:rPr>
              <a:t>6</a:t>
            </a:r>
            <a:r>
              <a:rPr lang="en-US" baseline="30000" dirty="0" smtClean="0">
                <a:latin typeface="Comic Sans MS" pitchFamily="66" charset="0"/>
              </a:rPr>
              <a:t>th</a:t>
            </a:r>
            <a:r>
              <a:rPr lang="en-US" dirty="0" smtClean="0">
                <a:latin typeface="Comic Sans MS" pitchFamily="66" charset="0"/>
              </a:rPr>
              <a:t> Language Arts Literacy Teacher/ Leadership Teacher</a:t>
            </a:r>
            <a:endParaRPr lang="en-US" dirty="0">
              <a:latin typeface="Comic Sans MS" pitchFamily="66" charset="0"/>
            </a:endParaRPr>
          </a:p>
        </p:txBody>
      </p:sp>
      <p:sp>
        <p:nvSpPr>
          <p:cNvPr id="6" name="TextBox 5"/>
          <p:cNvSpPr txBox="1"/>
          <p:nvPr/>
        </p:nvSpPr>
        <p:spPr>
          <a:xfrm>
            <a:off x="2133600" y="5638800"/>
            <a:ext cx="4800600" cy="646331"/>
          </a:xfrm>
          <a:prstGeom prst="rect">
            <a:avLst/>
          </a:prstGeom>
          <a:noFill/>
        </p:spPr>
        <p:txBody>
          <a:bodyPr wrap="square" rtlCol="0">
            <a:spAutoFit/>
          </a:bodyPr>
          <a:lstStyle/>
          <a:p>
            <a:r>
              <a:rPr lang="en-US" dirty="0" smtClean="0"/>
              <a:t>“Always do what is right. This will surprise some people and astonish the rest.” Mark Twain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Overall</a:t>
            </a:r>
            <a:endParaRPr lang="en-US" dirty="0">
              <a:latin typeface="Comic Sans MS" pitchFamily="66" charset="0"/>
            </a:endParaRPr>
          </a:p>
        </p:txBody>
      </p:sp>
      <p:sp>
        <p:nvSpPr>
          <p:cNvPr id="3" name="Content Placeholder 2"/>
          <p:cNvSpPr>
            <a:spLocks noGrp="1"/>
          </p:cNvSpPr>
          <p:nvPr>
            <p:ph idx="1"/>
          </p:nvPr>
        </p:nvSpPr>
        <p:spPr/>
        <p:txBody>
          <a:bodyPr/>
          <a:lstStyle/>
          <a:p>
            <a:pPr>
              <a:buFont typeface="Wingdings" pitchFamily="2" charset="2"/>
              <a:buChar char="v"/>
            </a:pPr>
            <a:endParaRPr lang="en-US" dirty="0" smtClean="0">
              <a:latin typeface="Comic Sans MS" pitchFamily="66" charset="0"/>
            </a:endParaRPr>
          </a:p>
          <a:p>
            <a:pPr>
              <a:buFont typeface="Wingdings" pitchFamily="2" charset="2"/>
              <a:buChar char="v"/>
            </a:pPr>
            <a:r>
              <a:rPr lang="en-US" dirty="0" smtClean="0">
                <a:latin typeface="Comic Sans MS" pitchFamily="66" charset="0"/>
              </a:rPr>
              <a:t>Habits are learned behaviors.</a:t>
            </a:r>
          </a:p>
          <a:p>
            <a:pPr>
              <a:buFont typeface="Wingdings" pitchFamily="2" charset="2"/>
              <a:buChar char="v"/>
            </a:pPr>
            <a:endParaRPr lang="en-US" dirty="0" smtClean="0">
              <a:latin typeface="Comic Sans MS" pitchFamily="66" charset="0"/>
            </a:endParaRPr>
          </a:p>
          <a:p>
            <a:pPr>
              <a:buFont typeface="Wingdings" pitchFamily="2" charset="2"/>
              <a:buChar char="v"/>
            </a:pPr>
            <a:r>
              <a:rPr lang="en-US" dirty="0" smtClean="0">
                <a:latin typeface="Comic Sans MS" pitchFamily="66" charset="0"/>
              </a:rPr>
              <a:t>Habits can be changed</a:t>
            </a:r>
          </a:p>
          <a:p>
            <a:pPr>
              <a:buFont typeface="Wingdings" pitchFamily="2" charset="2"/>
              <a:buChar char="v"/>
            </a:pPr>
            <a:endParaRPr lang="en-US" dirty="0" smtClean="0">
              <a:latin typeface="Comic Sans MS" pitchFamily="66" charset="0"/>
            </a:endParaRPr>
          </a:p>
          <a:p>
            <a:pPr>
              <a:buFont typeface="Wingdings" pitchFamily="2" charset="2"/>
              <a:buChar char="v"/>
            </a:pPr>
            <a:r>
              <a:rPr lang="en-US" dirty="0" smtClean="0">
                <a:latin typeface="Comic Sans MS" pitchFamily="66" charset="0"/>
              </a:rPr>
              <a:t>Paradigms are just your perceptions.</a:t>
            </a:r>
          </a:p>
          <a:p>
            <a:pPr>
              <a:buFont typeface="Wingdings" pitchFamily="2" charset="2"/>
              <a:buChar char="v"/>
            </a:pPr>
            <a:endParaRPr lang="en-US" dirty="0" smtClean="0">
              <a:latin typeface="Comic Sans MS" pitchFamily="66" charset="0"/>
            </a:endParaRPr>
          </a:p>
          <a:p>
            <a:pPr>
              <a:buFont typeface="Wingdings" pitchFamily="2" charset="2"/>
              <a:buChar char="v"/>
            </a:pPr>
            <a:r>
              <a:rPr lang="en-US" dirty="0" smtClean="0">
                <a:latin typeface="Comic Sans MS" pitchFamily="66" charset="0"/>
              </a:rPr>
              <a:t>Principles are the things we value.</a:t>
            </a:r>
          </a:p>
          <a:p>
            <a:pPr>
              <a:buFont typeface="Wingdings" pitchFamily="2" charset="2"/>
              <a:buChar char="v"/>
            </a:pPr>
            <a:endParaRPr lang="en-US" dirty="0">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Course Outline</a:t>
            </a:r>
            <a:endParaRPr lang="en-US" dirty="0">
              <a:latin typeface="Comic Sans MS" pitchFamily="66" charset="0"/>
            </a:endParaRPr>
          </a:p>
        </p:txBody>
      </p:sp>
      <p:sp>
        <p:nvSpPr>
          <p:cNvPr id="3" name="Content Placeholder 2"/>
          <p:cNvSpPr>
            <a:spLocks noGrp="1"/>
          </p:cNvSpPr>
          <p:nvPr>
            <p:ph idx="1"/>
          </p:nvPr>
        </p:nvSpPr>
        <p:spPr/>
        <p:txBody>
          <a:bodyPr>
            <a:normAutofit/>
          </a:bodyPr>
          <a:lstStyle/>
          <a:p>
            <a:pPr>
              <a:buNone/>
            </a:pPr>
            <a:endParaRPr lang="en-US" dirty="0" smtClean="0">
              <a:latin typeface="Comic Sans MS" pitchFamily="66" charset="0"/>
            </a:endParaRPr>
          </a:p>
          <a:p>
            <a:pPr>
              <a:buFont typeface="Wingdings" pitchFamily="2" charset="2"/>
              <a:buChar char="v"/>
            </a:pPr>
            <a:r>
              <a:rPr lang="en-US" dirty="0" smtClean="0">
                <a:latin typeface="Comic Sans MS" pitchFamily="66" charset="0"/>
              </a:rPr>
              <a:t>In this elective, we will focus on self-awareness, the qualities of leadership, and how we can become leaders for ourselves and others. </a:t>
            </a:r>
          </a:p>
          <a:p>
            <a:pPr lvl="1">
              <a:buFont typeface="Wingdings" pitchFamily="2" charset="2"/>
              <a:buChar char="v"/>
            </a:pPr>
            <a:r>
              <a:rPr lang="en-US" dirty="0" smtClean="0">
                <a:latin typeface="Comic Sans MS" pitchFamily="66" charset="0"/>
              </a:rPr>
              <a:t>Part One: Finding the Leader within Me</a:t>
            </a:r>
          </a:p>
          <a:p>
            <a:pPr lvl="1">
              <a:buFont typeface="Wingdings" pitchFamily="2" charset="2"/>
              <a:buChar char="v"/>
            </a:pPr>
            <a:r>
              <a:rPr lang="en-US" dirty="0" smtClean="0">
                <a:latin typeface="Comic Sans MS" pitchFamily="66" charset="0"/>
              </a:rPr>
              <a:t>Part Two: Being an Advocate for Others</a:t>
            </a:r>
          </a:p>
          <a:p>
            <a:pPr lvl="1" algn="ctr">
              <a:buFont typeface="Wingdings" pitchFamily="2" charset="2"/>
              <a:buChar char="v"/>
            </a:pPr>
            <a:endParaRPr lang="en-US" dirty="0" smtClean="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Comic Sans MS" pitchFamily="66" charset="0"/>
              </a:rPr>
              <a:t>Who am I???</a:t>
            </a:r>
            <a:endParaRPr lang="en-US" dirty="0">
              <a:latin typeface="Comic Sans MS" pitchFamily="66" charset="0"/>
            </a:endParaRPr>
          </a:p>
        </p:txBody>
      </p:sp>
      <p:sp>
        <p:nvSpPr>
          <p:cNvPr id="5" name="Content Placeholder 4"/>
          <p:cNvSpPr>
            <a:spLocks noGrp="1"/>
          </p:cNvSpPr>
          <p:nvPr>
            <p:ph idx="1"/>
          </p:nvPr>
        </p:nvSpPr>
        <p:spPr/>
        <p:txBody>
          <a:bodyPr>
            <a:normAutofit/>
          </a:bodyPr>
          <a:lstStyle/>
          <a:p>
            <a:pPr>
              <a:buFont typeface="Wingdings" pitchFamily="2" charset="2"/>
              <a:buChar char="v"/>
            </a:pPr>
            <a:endParaRPr lang="en-US" sz="2900" dirty="0" smtClean="0">
              <a:latin typeface="Comic Sans MS" pitchFamily="66" charset="0"/>
            </a:endParaRPr>
          </a:p>
          <a:p>
            <a:pPr>
              <a:buFont typeface="Wingdings" pitchFamily="2" charset="2"/>
              <a:buChar char="v"/>
            </a:pPr>
            <a:r>
              <a:rPr lang="en-US" sz="2900" dirty="0" smtClean="0">
                <a:latin typeface="Comic Sans MS" pitchFamily="66" charset="0"/>
              </a:rPr>
              <a:t>Read the </a:t>
            </a:r>
            <a:r>
              <a:rPr lang="en-US" sz="2900" i="1" dirty="0" smtClean="0">
                <a:latin typeface="Comic Sans MS" pitchFamily="66" charset="0"/>
              </a:rPr>
              <a:t>Who am I? </a:t>
            </a:r>
            <a:r>
              <a:rPr lang="en-US" sz="2900" dirty="0" smtClean="0">
                <a:latin typeface="Comic Sans MS" pitchFamily="66" charset="0"/>
              </a:rPr>
              <a:t>riddle that you were given and in your notebook try to solve it.</a:t>
            </a:r>
          </a:p>
          <a:p>
            <a:pPr>
              <a:buFont typeface="Wingdings" pitchFamily="2" charset="2"/>
              <a:buChar char="v"/>
            </a:pPr>
            <a:endParaRPr lang="en-US" sz="2900" dirty="0" smtClean="0">
              <a:latin typeface="Comic Sans MS" pitchFamily="66" charset="0"/>
            </a:endParaRPr>
          </a:p>
          <a:p>
            <a:pPr>
              <a:buFont typeface="Wingdings" pitchFamily="2" charset="2"/>
              <a:buChar char="v"/>
            </a:pPr>
            <a:r>
              <a:rPr lang="en-US" sz="2900" dirty="0" smtClean="0">
                <a:latin typeface="Comic Sans MS" pitchFamily="66" charset="0"/>
              </a:rPr>
              <a:t>Hint: It is a pattern of behavior!</a:t>
            </a:r>
          </a:p>
          <a:p>
            <a:pPr algn="ctr">
              <a:buNone/>
            </a:pPr>
            <a:r>
              <a:rPr lang="en-US" sz="1600" i="1" dirty="0"/>
              <a:t/>
            </a:r>
            <a:br>
              <a:rPr lang="en-US" sz="1600" i="1" dirty="0"/>
            </a:br>
            <a:r>
              <a:rPr lang="en-US" sz="1600" i="1" dirty="0"/>
              <a:t/>
            </a:r>
            <a:br>
              <a:rPr lang="en-US" sz="1600" i="1" dirty="0"/>
            </a:br>
            <a:r>
              <a:rPr lang="en-US" i="1" dirty="0" smtClean="0"/>
              <a:t/>
            </a:r>
            <a:br>
              <a:rPr lang="en-US" i="1" dirty="0" smtClean="0"/>
            </a:br>
            <a:endParaRPr lang="en-US" dirty="0"/>
          </a:p>
        </p:txBody>
      </p:sp>
      <p:pic>
        <p:nvPicPr>
          <p:cNvPr id="18434" name="Picture 2" descr="http://images.mylot.com/userImages/images/postphotos/2393497.jpg"/>
          <p:cNvPicPr>
            <a:picLocks noChangeAspect="1" noChangeArrowheads="1"/>
          </p:cNvPicPr>
          <p:nvPr/>
        </p:nvPicPr>
        <p:blipFill>
          <a:blip r:embed="rId3" cstate="print"/>
          <a:srcRect/>
          <a:stretch>
            <a:fillRect/>
          </a:stretch>
        </p:blipFill>
        <p:spPr bwMode="auto">
          <a:xfrm>
            <a:off x="2819400" y="4476750"/>
            <a:ext cx="3114675" cy="23812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down)">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 calcmode="lin" valueType="num">
                                      <p:cBhvr additive="base">
                                        <p:cTn id="12"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The Answer is …</a:t>
            </a:r>
            <a:endParaRPr lang="en-US" dirty="0">
              <a:latin typeface="Comic Sans MS" pitchFamily="66" charset="0"/>
            </a:endParaRPr>
          </a:p>
        </p:txBody>
      </p:sp>
      <p:sp>
        <p:nvSpPr>
          <p:cNvPr id="3" name="Content Placeholder 2"/>
          <p:cNvSpPr>
            <a:spLocks noGrp="1"/>
          </p:cNvSpPr>
          <p:nvPr>
            <p:ph idx="1"/>
          </p:nvPr>
        </p:nvSpPr>
        <p:spPr/>
        <p:txBody>
          <a:bodyPr>
            <a:normAutofit/>
          </a:bodyPr>
          <a:lstStyle/>
          <a:p>
            <a:pPr algn="ctr">
              <a:buNone/>
            </a:pPr>
            <a:r>
              <a:rPr lang="en-US" i="1" dirty="0" smtClean="0"/>
              <a:t/>
            </a:r>
            <a:br>
              <a:rPr lang="en-US" i="1" dirty="0" smtClean="0"/>
            </a:br>
            <a:r>
              <a:rPr lang="en-US" i="1" dirty="0" smtClean="0"/>
              <a:t/>
            </a:r>
            <a:br>
              <a:rPr lang="en-US" i="1" dirty="0" smtClean="0"/>
            </a:br>
            <a:r>
              <a:rPr lang="en-US" sz="4000" dirty="0" smtClean="0">
                <a:latin typeface="Comic Sans MS" pitchFamily="66" charset="0"/>
              </a:rPr>
              <a:t>I am Habit.</a:t>
            </a:r>
            <a:r>
              <a:rPr lang="en-US" i="1" dirty="0" smtClean="0"/>
              <a:t/>
            </a:r>
            <a:br>
              <a:rPr lang="en-US" i="1"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Our Book</a:t>
            </a:r>
            <a:endParaRPr lang="en-US" dirty="0">
              <a:latin typeface="Comic Sans MS" pitchFamily="66" charset="0"/>
            </a:endParaRPr>
          </a:p>
        </p:txBody>
      </p:sp>
      <p:sp>
        <p:nvSpPr>
          <p:cNvPr id="8" name="Content Placeholder 7"/>
          <p:cNvSpPr>
            <a:spLocks noGrp="1"/>
          </p:cNvSpPr>
          <p:nvPr>
            <p:ph sz="half" idx="1"/>
          </p:nvPr>
        </p:nvSpPr>
        <p:spPr/>
        <p:txBody>
          <a:bodyPr>
            <a:normAutofit fontScale="92500"/>
          </a:bodyPr>
          <a:lstStyle/>
          <a:p>
            <a:pPr>
              <a:buFont typeface="Wingdings" pitchFamily="2" charset="2"/>
              <a:buChar char="v"/>
            </a:pPr>
            <a:r>
              <a:rPr lang="en-US" dirty="0" smtClean="0">
                <a:latin typeface="Comic Sans MS" pitchFamily="66" charset="0"/>
              </a:rPr>
              <a:t>We will be reading Sean Covey’s </a:t>
            </a:r>
            <a:r>
              <a:rPr lang="en-US" u="sng" dirty="0" smtClean="0">
                <a:latin typeface="Comic Sans MS" pitchFamily="66" charset="0"/>
              </a:rPr>
              <a:t>7 Habits of Highly Effective Teens</a:t>
            </a:r>
            <a:r>
              <a:rPr lang="en-US" dirty="0" smtClean="0">
                <a:latin typeface="Comic Sans MS" pitchFamily="66" charset="0"/>
              </a:rPr>
              <a:t> in our classroom Kindle.</a:t>
            </a:r>
          </a:p>
          <a:p>
            <a:pPr>
              <a:buFont typeface="Wingdings" pitchFamily="2" charset="2"/>
              <a:buChar char="v"/>
            </a:pPr>
            <a:r>
              <a:rPr lang="en-US" dirty="0" smtClean="0">
                <a:latin typeface="Comic Sans MS" pitchFamily="66" charset="0"/>
              </a:rPr>
              <a:t>Students will receive a used paperback copy of the book to keep at home for future homework assignments.</a:t>
            </a:r>
          </a:p>
        </p:txBody>
      </p:sp>
      <p:sp>
        <p:nvSpPr>
          <p:cNvPr id="9" name="Content Placeholder 8"/>
          <p:cNvSpPr>
            <a:spLocks noGrp="1"/>
          </p:cNvSpPr>
          <p:nvPr>
            <p:ph sz="half" idx="2"/>
          </p:nvPr>
        </p:nvSpPr>
        <p:spPr/>
        <p:txBody>
          <a:bodyPr>
            <a:normAutofit fontScale="92500"/>
          </a:bodyPr>
          <a:lstStyle/>
          <a:p>
            <a:endParaRPr lang="en-US" dirty="0"/>
          </a:p>
        </p:txBody>
      </p:sp>
      <p:pic>
        <p:nvPicPr>
          <p:cNvPr id="1026" name="Picture 2" descr="http://ebooks-imgs.connect.com/product/400/000/000/000/000/330/951/400000000000000330951_s4.png"/>
          <p:cNvPicPr>
            <a:picLocks noChangeAspect="1" noChangeArrowheads="1"/>
          </p:cNvPicPr>
          <p:nvPr/>
        </p:nvPicPr>
        <p:blipFill>
          <a:blip r:embed="rId3" cstate="print"/>
          <a:srcRect/>
          <a:stretch>
            <a:fillRect/>
          </a:stretch>
        </p:blipFill>
        <p:spPr bwMode="auto">
          <a:xfrm>
            <a:off x="4648200" y="1600200"/>
            <a:ext cx="4038600" cy="4572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A video from the Author</a:t>
            </a:r>
            <a:endParaRPr lang="en-US" dirty="0">
              <a:latin typeface="Comic Sans MS" pitchFamily="66" charset="0"/>
            </a:endParaRPr>
          </a:p>
        </p:txBody>
      </p:sp>
      <p:sp>
        <p:nvSpPr>
          <p:cNvPr id="3" name="Content Placeholder 2"/>
          <p:cNvSpPr>
            <a:spLocks noGrp="1"/>
          </p:cNvSpPr>
          <p:nvPr>
            <p:ph idx="1"/>
          </p:nvPr>
        </p:nvSpPr>
        <p:spPr/>
        <p:txBody>
          <a:bodyPr/>
          <a:lstStyle/>
          <a:p>
            <a:pPr>
              <a:buNone/>
            </a:pPr>
            <a:endParaRPr lang="en-US" dirty="0" smtClean="0">
              <a:hlinkClick r:id="rId3"/>
            </a:endParaRPr>
          </a:p>
          <a:p>
            <a:pPr>
              <a:buFont typeface="Wingdings" pitchFamily="2" charset="2"/>
              <a:buChar char="v"/>
            </a:pPr>
            <a:r>
              <a:rPr lang="en-US" dirty="0" smtClean="0">
                <a:latin typeface="Comic Sans MS" pitchFamily="66" charset="0"/>
              </a:rPr>
              <a:t>Sean Covey recorded a video explaining his rationale for writing this book.</a:t>
            </a:r>
            <a:endParaRPr lang="en-US" dirty="0" smtClean="0">
              <a:latin typeface="Comic Sans MS" pitchFamily="66" charset="0"/>
              <a:hlinkClick r:id="rId3"/>
            </a:endParaRPr>
          </a:p>
          <a:p>
            <a:endParaRPr lang="en-US" dirty="0" smtClean="0">
              <a:hlinkClick r:id="rId3"/>
            </a:endParaRPr>
          </a:p>
          <a:p>
            <a:pPr>
              <a:buNone/>
            </a:pPr>
            <a:r>
              <a:rPr lang="en-US" dirty="0" smtClean="0">
                <a:latin typeface="Comic Sans MS" pitchFamily="66" charset="0"/>
                <a:hlinkClick r:id="rId3"/>
              </a:rPr>
              <a:t>http://www.seancovey.com/books_7habits_introvid.html</a:t>
            </a:r>
            <a:endParaRPr lang="en-US" dirty="0" smtClean="0">
              <a:latin typeface="Comic Sans MS" pitchFamily="66" charset="0"/>
            </a:endParaRP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latin typeface="Comic Sans MS" pitchFamily="66" charset="0"/>
              </a:rPr>
              <a:t>Get in the Habit</a:t>
            </a:r>
            <a:endParaRPr lang="en-US" dirty="0"/>
          </a:p>
        </p:txBody>
      </p:sp>
      <p:sp>
        <p:nvSpPr>
          <p:cNvPr id="3" name="Content Placeholder 2"/>
          <p:cNvSpPr>
            <a:spLocks noGrp="1"/>
          </p:cNvSpPr>
          <p:nvPr>
            <p:ph idx="1"/>
          </p:nvPr>
        </p:nvSpPr>
        <p:spPr/>
        <p:txBody>
          <a:bodyPr/>
          <a:lstStyle/>
          <a:p>
            <a:pPr marL="633222" indent="-514350">
              <a:buFont typeface="Wingdings" pitchFamily="2" charset="2"/>
              <a:buChar char="v"/>
            </a:pPr>
            <a:r>
              <a:rPr lang="en-US" dirty="0" smtClean="0">
                <a:latin typeface="Comic Sans MS" pitchFamily="66" charset="0"/>
              </a:rPr>
              <a:t>Habit 1: Be Proactive</a:t>
            </a:r>
          </a:p>
          <a:p>
            <a:pPr marL="633222" indent="-514350">
              <a:buFont typeface="Wingdings" pitchFamily="2" charset="2"/>
              <a:buChar char="v"/>
            </a:pPr>
            <a:r>
              <a:rPr lang="en-US" dirty="0" smtClean="0">
                <a:latin typeface="Comic Sans MS" pitchFamily="66" charset="0"/>
              </a:rPr>
              <a:t>Habit 2: Begin with the End in Mind</a:t>
            </a:r>
          </a:p>
          <a:p>
            <a:pPr marL="633222" indent="-514350">
              <a:buFont typeface="Wingdings" pitchFamily="2" charset="2"/>
              <a:buChar char="v"/>
            </a:pPr>
            <a:r>
              <a:rPr lang="en-US" dirty="0" smtClean="0">
                <a:latin typeface="Comic Sans MS" pitchFamily="66" charset="0"/>
              </a:rPr>
              <a:t>Habit 3: Put First Things First</a:t>
            </a:r>
          </a:p>
          <a:p>
            <a:pPr marL="633222" indent="-514350">
              <a:buFont typeface="Wingdings" pitchFamily="2" charset="2"/>
              <a:buChar char="v"/>
            </a:pPr>
            <a:r>
              <a:rPr lang="en-US" dirty="0" smtClean="0">
                <a:latin typeface="Comic Sans MS" pitchFamily="66" charset="0"/>
              </a:rPr>
              <a:t>Habit 4: Think Win-Win</a:t>
            </a:r>
          </a:p>
          <a:p>
            <a:pPr marL="633222" indent="-514350">
              <a:buFont typeface="Wingdings" pitchFamily="2" charset="2"/>
              <a:buChar char="v"/>
            </a:pPr>
            <a:r>
              <a:rPr lang="en-US" dirty="0" smtClean="0">
                <a:latin typeface="Comic Sans MS" pitchFamily="66" charset="0"/>
              </a:rPr>
              <a:t>Habit 5: Seek First to Understand, Then to be Understand</a:t>
            </a:r>
          </a:p>
          <a:p>
            <a:pPr marL="633222" indent="-514350">
              <a:buFont typeface="Wingdings" pitchFamily="2" charset="2"/>
              <a:buChar char="v"/>
            </a:pPr>
            <a:r>
              <a:rPr lang="en-US" dirty="0" smtClean="0">
                <a:latin typeface="Comic Sans MS" pitchFamily="66" charset="0"/>
              </a:rPr>
              <a:t>Habit 6: Synergize</a:t>
            </a:r>
          </a:p>
          <a:p>
            <a:pPr marL="633222" indent="-514350">
              <a:buFont typeface="Wingdings" pitchFamily="2" charset="2"/>
              <a:buChar char="v"/>
            </a:pPr>
            <a:r>
              <a:rPr lang="en-US" dirty="0" smtClean="0">
                <a:latin typeface="Comic Sans MS" pitchFamily="66" charset="0"/>
              </a:rPr>
              <a:t>Habit 7: Sharpen the Saw</a:t>
            </a:r>
            <a:endParaRPr lang="en-US"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The 7 Habits Tree</a:t>
            </a:r>
            <a:endParaRPr lang="en-US" dirty="0">
              <a:latin typeface="Comic Sans MS" pitchFamily="66" charset="0"/>
            </a:endParaRPr>
          </a:p>
        </p:txBody>
      </p:sp>
      <p:pic>
        <p:nvPicPr>
          <p:cNvPr id="1026" name="Picture 2"/>
          <p:cNvPicPr>
            <a:picLocks noGrp="1" noChangeAspect="1" noChangeArrowheads="1"/>
          </p:cNvPicPr>
          <p:nvPr>
            <p:ph sz="half" idx="1"/>
          </p:nvPr>
        </p:nvPicPr>
        <p:blipFill>
          <a:blip r:embed="rId3" cstate="print"/>
          <a:stretch>
            <a:fillRect/>
          </a:stretch>
        </p:blipFill>
        <p:spPr bwMode="auto">
          <a:xfrm>
            <a:off x="457200" y="1617856"/>
            <a:ext cx="4038600" cy="4490650"/>
          </a:xfrm>
          <a:prstGeom prst="rect">
            <a:avLst/>
          </a:prstGeom>
          <a:noFill/>
          <a:ln w="9525">
            <a:noFill/>
            <a:miter lim="800000"/>
            <a:headEnd/>
            <a:tailEnd/>
          </a:ln>
        </p:spPr>
      </p:pic>
      <p:sp>
        <p:nvSpPr>
          <p:cNvPr id="6" name="Content Placeholder 5"/>
          <p:cNvSpPr>
            <a:spLocks noGrp="1"/>
          </p:cNvSpPr>
          <p:nvPr>
            <p:ph sz="half" idx="2"/>
          </p:nvPr>
        </p:nvSpPr>
        <p:spPr/>
        <p:txBody>
          <a:bodyPr>
            <a:normAutofit fontScale="92500"/>
          </a:bodyPr>
          <a:lstStyle/>
          <a:p>
            <a:pPr>
              <a:buFont typeface="Wingdings" pitchFamily="2" charset="2"/>
              <a:buChar char="v"/>
            </a:pPr>
            <a:r>
              <a:rPr lang="en-US" sz="2400" dirty="0" smtClean="0">
                <a:latin typeface="Comic Sans MS" pitchFamily="66" charset="0"/>
              </a:rPr>
              <a:t>The 7 Habits build on each other.</a:t>
            </a:r>
          </a:p>
          <a:p>
            <a:pPr>
              <a:buFont typeface="Wingdings" pitchFamily="2" charset="2"/>
              <a:buChar char="v"/>
            </a:pPr>
            <a:endParaRPr lang="en-US" sz="2400" dirty="0" smtClean="0">
              <a:latin typeface="Comic Sans MS" pitchFamily="66" charset="0"/>
            </a:endParaRPr>
          </a:p>
          <a:p>
            <a:endParaRPr lang="en-US" sz="2400" dirty="0" smtClean="0">
              <a:latin typeface="Comic Sans MS" pitchFamily="66" charset="0"/>
            </a:endParaRPr>
          </a:p>
          <a:p>
            <a:pPr>
              <a:buFont typeface="Wingdings" pitchFamily="2" charset="2"/>
              <a:buChar char="v"/>
            </a:pPr>
            <a:r>
              <a:rPr lang="en-US" sz="2400" dirty="0" smtClean="0">
                <a:latin typeface="Comic Sans MS" pitchFamily="66" charset="0"/>
              </a:rPr>
              <a:t>List all the “good” habits you have acquired, and briefly discuss these with a partner.</a:t>
            </a:r>
          </a:p>
          <a:p>
            <a:endParaRPr lang="en-US" sz="2400" dirty="0" smtClean="0">
              <a:latin typeface="Comic Sans MS" pitchFamily="66" charset="0"/>
            </a:endParaRPr>
          </a:p>
          <a:p>
            <a:endParaRPr lang="en-US" sz="2400" dirty="0" smtClean="0">
              <a:latin typeface="Comic Sans MS" pitchFamily="66" charset="0"/>
            </a:endParaRPr>
          </a:p>
          <a:p>
            <a:pPr>
              <a:buFont typeface="Wingdings" pitchFamily="2" charset="2"/>
              <a:buChar char="v"/>
            </a:pPr>
            <a:r>
              <a:rPr lang="en-US" sz="2400" dirty="0" smtClean="0">
                <a:latin typeface="Comic Sans MS" pitchFamily="66" charset="0"/>
              </a:rPr>
              <a:t>Now, identify some of the bad habits you are practicing.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Paradigms and Principles</a:t>
            </a:r>
            <a:endParaRPr lang="en-US" dirty="0">
              <a:latin typeface="Comic Sans MS" pitchFamily="66" charset="0"/>
            </a:endParaRPr>
          </a:p>
        </p:txBody>
      </p:sp>
      <p:sp>
        <p:nvSpPr>
          <p:cNvPr id="3" name="Content Placeholder 2"/>
          <p:cNvSpPr>
            <a:spLocks noGrp="1"/>
          </p:cNvSpPr>
          <p:nvPr>
            <p:ph sz="half" idx="1"/>
          </p:nvPr>
        </p:nvSpPr>
        <p:spPr/>
        <p:txBody>
          <a:bodyPr>
            <a:normAutofit fontScale="92500"/>
          </a:bodyPr>
          <a:lstStyle/>
          <a:p>
            <a:pPr>
              <a:buFont typeface="Wingdings" pitchFamily="2" charset="2"/>
              <a:buChar char="v"/>
            </a:pPr>
            <a:r>
              <a:rPr lang="en-US" dirty="0" smtClean="0">
                <a:latin typeface="Comic Sans MS" pitchFamily="66" charset="0"/>
              </a:rPr>
              <a:t>A paradigm is a perception a person has about things.</a:t>
            </a:r>
          </a:p>
          <a:p>
            <a:pPr lvl="1">
              <a:buFont typeface="Wingdings" pitchFamily="2" charset="2"/>
              <a:buChar char="v"/>
            </a:pPr>
            <a:r>
              <a:rPr lang="en-US" dirty="0" smtClean="0">
                <a:latin typeface="Comic Sans MS" pitchFamily="66" charset="0"/>
              </a:rPr>
              <a:t>What are some paradigms you have about yourself? I.e., How do you perceive yourself? Smart? Artistic? </a:t>
            </a:r>
          </a:p>
          <a:p>
            <a:pPr lvl="1">
              <a:buFont typeface="Wingdings" pitchFamily="2" charset="2"/>
              <a:buChar char="v"/>
            </a:pPr>
            <a:r>
              <a:rPr lang="en-US" dirty="0" smtClean="0">
                <a:latin typeface="Comic Sans MS" pitchFamily="66" charset="0"/>
              </a:rPr>
              <a:t>What are your paradigms about others around you?</a:t>
            </a:r>
          </a:p>
          <a:p>
            <a:endParaRPr lang="en-US" dirty="0">
              <a:latin typeface="Comic Sans MS" pitchFamily="66" charset="0"/>
            </a:endParaRPr>
          </a:p>
        </p:txBody>
      </p:sp>
      <p:sp>
        <p:nvSpPr>
          <p:cNvPr id="4" name="Content Placeholder 3"/>
          <p:cNvSpPr>
            <a:spLocks noGrp="1"/>
          </p:cNvSpPr>
          <p:nvPr>
            <p:ph sz="half" idx="2"/>
          </p:nvPr>
        </p:nvSpPr>
        <p:spPr/>
        <p:txBody>
          <a:bodyPr>
            <a:normAutofit fontScale="92500"/>
          </a:bodyPr>
          <a:lstStyle/>
          <a:p>
            <a:pPr>
              <a:buFont typeface="Wingdings" pitchFamily="2" charset="2"/>
              <a:buChar char="v"/>
            </a:pPr>
            <a:r>
              <a:rPr lang="en-US" dirty="0" smtClean="0">
                <a:latin typeface="Comic Sans MS" pitchFamily="66" charset="0"/>
              </a:rPr>
              <a:t>A principle is a natural law or basic truth (i.e., love, honesty).</a:t>
            </a:r>
          </a:p>
          <a:p>
            <a:pPr lvl="1">
              <a:buFont typeface="Wingdings" pitchFamily="2" charset="2"/>
              <a:buChar char="v"/>
            </a:pPr>
            <a:r>
              <a:rPr lang="en-US" dirty="0" smtClean="0">
                <a:latin typeface="Comic Sans MS" pitchFamily="66" charset="0"/>
              </a:rPr>
              <a:t>What principles are important to you? Why?</a:t>
            </a:r>
          </a:p>
          <a:p>
            <a:pPr lvl="1">
              <a:buFont typeface="Wingdings" pitchFamily="2" charset="2"/>
              <a:buChar char="v"/>
            </a:pPr>
            <a:r>
              <a:rPr lang="en-US" dirty="0" smtClean="0">
                <a:latin typeface="Comic Sans MS" pitchFamily="66" charset="0"/>
              </a:rPr>
              <a:t>What principle do you center your life around? Why?</a:t>
            </a:r>
          </a:p>
          <a:p>
            <a:pPr lvl="1">
              <a:buFont typeface="Wingdings" pitchFamily="2" charset="2"/>
              <a:buChar char="v"/>
            </a:pPr>
            <a:r>
              <a:rPr lang="en-US" dirty="0" smtClean="0">
                <a:latin typeface="Comic Sans MS" pitchFamily="66" charset="0"/>
              </a:rPr>
              <a:t>List principles you find most difficult to live.</a:t>
            </a:r>
            <a:endParaRPr lang="en-US" dirty="0">
              <a:latin typeface="Comic Sans MS" pitchFamily="66"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400</TotalTime>
  <Words>744</Words>
  <Application>Microsoft Office PowerPoint</Application>
  <PresentationFormat>On-screen Show (4:3)</PresentationFormat>
  <Paragraphs>94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Module</vt:lpstr>
      <vt:lpstr>Welcome to 4th period Leadership Elective </vt:lpstr>
      <vt:lpstr>Course Outline</vt:lpstr>
      <vt:lpstr>Who am I???</vt:lpstr>
      <vt:lpstr>The Answer is …</vt:lpstr>
      <vt:lpstr>Our Book</vt:lpstr>
      <vt:lpstr>A video from the Author</vt:lpstr>
      <vt:lpstr> Get in the Habit</vt:lpstr>
      <vt:lpstr>The 7 Habits Tree</vt:lpstr>
      <vt:lpstr>Paradigms and Principles</vt:lpstr>
      <vt:lpstr>Overall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dc:title>
  <dc:creator>Alisha &amp; Tarell</dc:creator>
  <cp:lastModifiedBy>Alisha &amp; Tarell</cp:lastModifiedBy>
  <cp:revision>58</cp:revision>
  <dcterms:created xsi:type="dcterms:W3CDTF">2012-01-29T16:40:16Z</dcterms:created>
  <dcterms:modified xsi:type="dcterms:W3CDTF">2012-01-29T23:35:07Z</dcterms:modified>
</cp:coreProperties>
</file>